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Figtre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gtree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Figtree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Figtree-bold.fntdata"/><Relationship Id="rId6" Type="http://schemas.openxmlformats.org/officeDocument/2006/relationships/slide" Target="slides/slide1.xml"/><Relationship Id="rId18" Type="http://schemas.openxmlformats.org/officeDocument/2006/relationships/font" Target="fonts/Figtre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0f973b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80f973b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e80f973bf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e80f973bf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e80f973bf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e80f973bf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e80f973bf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e80f973bf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32e9772306d357fc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h32e9772306d357fc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32e9772306d357fc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h32e9772306d357fc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32e9772306d357fc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h32e9772306d357fc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h32e9772306d357fc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h32e9772306d357f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32e9772306d357fc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32e9772306d357fc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32e9772306d357fc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h32e9772306d357fc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h32e9772306d357fc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h32e9772306d357fc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FgGO3vnUomKeBYRlAs1V5OvjUYXwdujn/view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9.png"/><Relationship Id="rId7" Type="http://schemas.openxmlformats.org/officeDocument/2006/relationships/hyperlink" Target="http://drive.google.com/file/d/1uZ_fjeWslvU7sKs1nu8cKFC-wWYplGrV/view" TargetMode="External"/><Relationship Id="rId8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49FB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Glo Brown (1).png"/>
          <p:cNvPicPr preferRelativeResize="0"/>
          <p:nvPr/>
        </p:nvPicPr>
        <p:blipFill rotWithShape="1">
          <a:blip r:embed="rId3">
            <a:alphaModFix amt="20000"/>
          </a:blip>
          <a:srcRect b="39889" l="26142" r="53965" t="34185"/>
          <a:stretch/>
        </p:blipFill>
        <p:spPr>
          <a:xfrm>
            <a:off x="5323350" y="163900"/>
            <a:ext cx="3820652" cy="49795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445000" y="2171238"/>
            <a:ext cx="6834300" cy="80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9F7F4"/>
                </a:solidFill>
                <a:latin typeface="Figtree"/>
                <a:ea typeface="Figtree"/>
                <a:cs typeface="Figtree"/>
                <a:sym typeface="Figtree"/>
              </a:rPr>
              <a:t>Content Guide</a:t>
            </a:r>
            <a:endParaRPr b="1" sz="4000">
              <a:solidFill>
                <a:srgbClr val="F9F7F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45000" y="1913950"/>
            <a:ext cx="2544900" cy="5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600">
                <a:solidFill>
                  <a:srgbClr val="F9F7F4"/>
                </a:solidFill>
                <a:latin typeface="Figtree"/>
                <a:ea typeface="Figtree"/>
                <a:cs typeface="Figtree"/>
                <a:sym typeface="Figtree"/>
              </a:rPr>
              <a:t>Glo Provider</a:t>
            </a:r>
            <a:endParaRPr sz="1600">
              <a:solidFill>
                <a:srgbClr val="F9F7F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57" name="Google Shape;57;p13" title="Glow Nude (1).png"/>
          <p:cNvPicPr preferRelativeResize="0"/>
          <p:nvPr/>
        </p:nvPicPr>
        <p:blipFill rotWithShape="1">
          <a:blip r:embed="rId4">
            <a:alphaModFix/>
          </a:blip>
          <a:srcRect b="6751" l="0" r="0" t="0"/>
          <a:stretch/>
        </p:blipFill>
        <p:spPr>
          <a:xfrm>
            <a:off x="0" y="3545725"/>
            <a:ext cx="1713475" cy="1597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7F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 title="DSCF4281.JPG"/>
          <p:cNvPicPr preferRelativeResize="0"/>
          <p:nvPr/>
        </p:nvPicPr>
        <p:blipFill rotWithShape="1">
          <a:blip r:embed="rId3">
            <a:alphaModFix amt="40000"/>
          </a:blip>
          <a:srcRect b="12558" l="0" r="10842" t="1219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ctrTitle"/>
          </p:nvPr>
        </p:nvSpPr>
        <p:spPr>
          <a:xfrm>
            <a:off x="866950" y="1715100"/>
            <a:ext cx="4312200" cy="171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Figtree"/>
                <a:ea typeface="Figtree"/>
                <a:cs typeface="Figtree"/>
                <a:sym typeface="Figtree"/>
              </a:rPr>
              <a:t>Creating Content with Glo</a:t>
            </a:r>
            <a:endParaRPr b="1" sz="20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 sz="2000">
                <a:latin typeface="Figtree"/>
                <a:ea typeface="Figtree"/>
                <a:cs typeface="Figtree"/>
                <a:sym typeface="Figtree"/>
              </a:rPr>
              <a:t>A quick guide to creating content that feels natural, educational and aligned with the Glo brand.</a:t>
            </a:r>
            <a:endParaRPr b="1" sz="390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64" name="Google Shape;64;p14" title="Glow Nude (1).png"/>
          <p:cNvPicPr preferRelativeResize="0"/>
          <p:nvPr/>
        </p:nvPicPr>
        <p:blipFill rotWithShape="1">
          <a:blip r:embed="rId4">
            <a:alphaModFix/>
          </a:blip>
          <a:srcRect b="6751" l="0" r="0" t="0"/>
          <a:stretch/>
        </p:blipFill>
        <p:spPr>
          <a:xfrm>
            <a:off x="7430500" y="3545725"/>
            <a:ext cx="1713475" cy="1597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7F4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ctrTitle"/>
          </p:nvPr>
        </p:nvSpPr>
        <p:spPr>
          <a:xfrm>
            <a:off x="4901050" y="1011450"/>
            <a:ext cx="3536100" cy="312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Think: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Clinical, but not boring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Educational, but easy to understand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Professional, but still personal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Real, not overly polished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Patient-focused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Confident and positive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The best content doesn’t need to feel like an advert. Show your patients, your team and your experience with Glo.</a:t>
            </a:r>
            <a:endParaRPr b="1" sz="140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70" name="Google Shape;70;p15" title="Glo Brown (1).png"/>
          <p:cNvPicPr preferRelativeResize="0"/>
          <p:nvPr/>
        </p:nvPicPr>
        <p:blipFill rotWithShape="1">
          <a:blip r:embed="rId3">
            <a:alphaModFix/>
          </a:blip>
          <a:srcRect b="9502" l="7003" r="0" t="0"/>
          <a:stretch/>
        </p:blipFill>
        <p:spPr>
          <a:xfrm>
            <a:off x="0" y="3532800"/>
            <a:ext cx="1655173" cy="16107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>
            <p:ph type="ctrTitle"/>
          </p:nvPr>
        </p:nvSpPr>
        <p:spPr>
          <a:xfrm>
            <a:off x="575500" y="2064600"/>
            <a:ext cx="4541400" cy="10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Figtree"/>
                <a:ea typeface="Figtree"/>
                <a:cs typeface="Figtree"/>
                <a:sym typeface="Figtree"/>
              </a:rPr>
              <a:t>What Glo Content Should Feel Like:</a:t>
            </a:r>
            <a:endParaRPr b="1" sz="440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AA898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ctrTitle"/>
          </p:nvPr>
        </p:nvSpPr>
        <p:spPr>
          <a:xfrm>
            <a:off x="594300" y="946800"/>
            <a:ext cx="3977700" cy="324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latin typeface="Figtree"/>
                <a:ea typeface="Figtree"/>
                <a:cs typeface="Figtree"/>
                <a:sym typeface="Figtree"/>
              </a:rPr>
              <a:t>What We Want to See</a:t>
            </a:r>
            <a:endParaRPr b="1" sz="20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>
                <a:latin typeface="Figtree"/>
                <a:ea typeface="Figtree"/>
                <a:cs typeface="Figtree"/>
                <a:sym typeface="Figtree"/>
              </a:rPr>
              <a:t>You as a Glo Provider</a:t>
            </a:r>
            <a:endParaRPr b="1" sz="15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Show your experience using Glo in practice.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Ideas: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Why you chose Glo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Your first Glo case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What you like about Glo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A day as a Glo Provider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Why orthodontist-led treatment planning matters to you</a:t>
            </a:r>
            <a:endParaRPr sz="233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77" name="Google Shape;77;p16" title="Glow Nude (1).png"/>
          <p:cNvPicPr preferRelativeResize="0"/>
          <p:nvPr/>
        </p:nvPicPr>
        <p:blipFill rotWithShape="1">
          <a:blip r:embed="rId3">
            <a:alphaModFix/>
          </a:blip>
          <a:srcRect b="6751" l="0" r="0" t="0"/>
          <a:stretch/>
        </p:blipFill>
        <p:spPr>
          <a:xfrm>
            <a:off x="7430500" y="3545725"/>
            <a:ext cx="1713475" cy="15977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>
            <p:ph type="ctrTitle"/>
          </p:nvPr>
        </p:nvSpPr>
        <p:spPr>
          <a:xfrm>
            <a:off x="4572000" y="1277700"/>
            <a:ext cx="3977700" cy="286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500">
                <a:latin typeface="Figtree"/>
                <a:ea typeface="Figtree"/>
                <a:cs typeface="Figtree"/>
                <a:sym typeface="Figtree"/>
              </a:rPr>
              <a:t>Your Patients</a:t>
            </a:r>
            <a:endParaRPr b="1" sz="15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Show the real patient journey.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Ideas: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Before &amp; afters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Aligner fit appointments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Progress updates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Patient reactions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“Follow my patient’s Glo journey”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Common questions patients ask</a:t>
            </a:r>
            <a:endParaRPr sz="140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49FB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 title="DSCF3901.JPG"/>
          <p:cNvPicPr preferRelativeResize="0"/>
          <p:nvPr/>
        </p:nvPicPr>
        <p:blipFill rotWithShape="1">
          <a:blip r:embed="rId3">
            <a:alphaModFix amt="40000"/>
          </a:blip>
          <a:srcRect b="4844" l="0" r="0" t="1076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>
            <p:ph type="ctrTitle"/>
          </p:nvPr>
        </p:nvSpPr>
        <p:spPr>
          <a:xfrm>
            <a:off x="639400" y="1411925"/>
            <a:ext cx="7395300" cy="144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300">
                <a:solidFill>
                  <a:srgbClr val="F9F7F4"/>
                </a:solidFill>
                <a:latin typeface="Figtree"/>
                <a:ea typeface="Figtree"/>
                <a:cs typeface="Figtree"/>
                <a:sym typeface="Figtree"/>
              </a:rPr>
              <a:t>Examples</a:t>
            </a:r>
            <a:endParaRPr b="1" sz="4300">
              <a:solidFill>
                <a:srgbClr val="F9F7F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85" name="Google Shape;85;p17" title="Glow Nude (1).png"/>
          <p:cNvPicPr preferRelativeResize="0"/>
          <p:nvPr/>
        </p:nvPicPr>
        <p:blipFill rotWithShape="1">
          <a:blip r:embed="rId4">
            <a:alphaModFix/>
          </a:blip>
          <a:srcRect b="6751" l="0" r="0" t="0"/>
          <a:stretch/>
        </p:blipFill>
        <p:spPr>
          <a:xfrm>
            <a:off x="0" y="3545725"/>
            <a:ext cx="1713475" cy="1597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7F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 title="Glow Nude (1).png"/>
          <p:cNvPicPr preferRelativeResize="0"/>
          <p:nvPr/>
        </p:nvPicPr>
        <p:blipFill rotWithShape="1">
          <a:blip r:embed="rId3">
            <a:alphaModFix/>
          </a:blip>
          <a:srcRect b="6751" l="0" r="0" t="0"/>
          <a:stretch/>
        </p:blipFill>
        <p:spPr>
          <a:xfrm>
            <a:off x="7430500" y="3545725"/>
            <a:ext cx="1713475" cy="1597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 title="Batley Carr Glo Provider Video V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275" y="573775"/>
            <a:ext cx="2247725" cy="399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 title="9x1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1075" y="573775"/>
            <a:ext cx="2201839" cy="399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 title="Megan - Glo Testimonial.mp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90325" y="573769"/>
            <a:ext cx="2247726" cy="3995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7F4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ctrTitle"/>
          </p:nvPr>
        </p:nvSpPr>
        <p:spPr>
          <a:xfrm>
            <a:off x="4491625" y="521850"/>
            <a:ext cx="4442400" cy="409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“Why I chose Glo”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30-second talking-head video explaining why you became a Provider.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“3 things I look for in an aligner system”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Educational, provider-led content.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“POV: Your first Glo Aligner fit”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Show clips from the appointment.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“Things I wish patients knew about clear aligners”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Quick educational points.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“Come with me to a Glo Aligner fit”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Short clips throughout the appointment.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“A day in the life of a Glo Provider”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Practice + patient + team content.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99" name="Google Shape;99;p19" title="Glo Brown (1).png"/>
          <p:cNvPicPr preferRelativeResize="0"/>
          <p:nvPr/>
        </p:nvPicPr>
        <p:blipFill rotWithShape="1">
          <a:blip r:embed="rId3">
            <a:alphaModFix/>
          </a:blip>
          <a:srcRect b="9502" l="7003" r="0" t="0"/>
          <a:stretch/>
        </p:blipFill>
        <p:spPr>
          <a:xfrm>
            <a:off x="0" y="3532800"/>
            <a:ext cx="1655173" cy="161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>
            <p:ph type="ctrTitle"/>
          </p:nvPr>
        </p:nvSpPr>
        <p:spPr>
          <a:xfrm>
            <a:off x="468725" y="2295900"/>
            <a:ext cx="4541400" cy="5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Figtree"/>
                <a:ea typeface="Figtree"/>
                <a:cs typeface="Figtree"/>
                <a:sym typeface="Figtree"/>
              </a:rPr>
              <a:t>Easy Reels You Can Film:</a:t>
            </a:r>
            <a:endParaRPr b="1" sz="250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AA898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ctrTitle"/>
          </p:nvPr>
        </p:nvSpPr>
        <p:spPr>
          <a:xfrm>
            <a:off x="4502800" y="974550"/>
            <a:ext cx="3986700" cy="319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This is where you can show the </a:t>
            </a: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Glo experience in your practice</a:t>
            </a: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For example: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Before: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“This is where we’re starting…”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During: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“Today we’re fitting [patient] with their first Glo Aligners.”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After: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“Here’s how we’re progressing…”</a:t>
            </a:r>
            <a:endParaRPr b="1" sz="1200"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06" name="Google Shape;106;p20" title="Glo Brown (1).png"/>
          <p:cNvPicPr preferRelativeResize="0"/>
          <p:nvPr/>
        </p:nvPicPr>
        <p:blipFill rotWithShape="1">
          <a:blip r:embed="rId3">
            <a:alphaModFix/>
          </a:blip>
          <a:srcRect b="9502" l="7003" r="0" t="0"/>
          <a:stretch/>
        </p:blipFill>
        <p:spPr>
          <a:xfrm>
            <a:off x="0" y="3532800"/>
            <a:ext cx="1655173" cy="161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>
            <p:ph type="ctrTitle"/>
          </p:nvPr>
        </p:nvSpPr>
        <p:spPr>
          <a:xfrm>
            <a:off x="468725" y="1868750"/>
            <a:ext cx="4541400" cy="97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b="1" lang="en" sz="2500">
                <a:latin typeface="Figtree"/>
                <a:ea typeface="Figtree"/>
                <a:cs typeface="Figtree"/>
                <a:sym typeface="Figtree"/>
              </a:rPr>
              <a:t>Glo Provider + Patient Content:</a:t>
            </a:r>
            <a:endParaRPr b="1" sz="2500"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7F4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ctrTitle"/>
          </p:nvPr>
        </p:nvSpPr>
        <p:spPr>
          <a:xfrm>
            <a:off x="4572000" y="836100"/>
            <a:ext cx="3986700" cy="347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You could split it into: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Talking to camera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Personal, confident and informative.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Treatment content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Real appointments, scans, fits and progress.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Transformations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Before &amp; afters and patient journeys.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Education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Simple answers to common questions.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Practice life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Team, behind-the-scenes and day-to-day content.</a:t>
            </a:r>
            <a:endParaRPr b="1" sz="1500"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13" name="Google Shape;113;p21" title="Glo Brown (1).png"/>
          <p:cNvPicPr preferRelativeResize="0"/>
          <p:nvPr/>
        </p:nvPicPr>
        <p:blipFill rotWithShape="1">
          <a:blip r:embed="rId3">
            <a:alphaModFix/>
          </a:blip>
          <a:srcRect b="9502" l="7003" r="0" t="0"/>
          <a:stretch/>
        </p:blipFill>
        <p:spPr>
          <a:xfrm>
            <a:off x="0" y="3532800"/>
            <a:ext cx="1655173" cy="161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>
            <p:ph type="ctrTitle"/>
          </p:nvPr>
        </p:nvSpPr>
        <p:spPr>
          <a:xfrm>
            <a:off x="468725" y="2295900"/>
            <a:ext cx="4541400" cy="5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b="1" lang="en" sz="2500">
                <a:latin typeface="Figtree"/>
                <a:ea typeface="Figtree"/>
                <a:cs typeface="Figtree"/>
                <a:sym typeface="Figtree"/>
              </a:rPr>
              <a:t>Content We Love:</a:t>
            </a:r>
            <a:endParaRPr b="1" sz="250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AA898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ctrTitle"/>
          </p:nvPr>
        </p:nvSpPr>
        <p:spPr>
          <a:xfrm>
            <a:off x="4912150" y="1085650"/>
            <a:ext cx="3657600" cy="274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Your phone is enough.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Film vertically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Face a window or use good lighting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Use a quiet space for talking videos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Keep the camera steady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Aim for </a:t>
            </a: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15 - 45 seconds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➔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Don't worry about making it perfect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The most important thing is showing the real Glo experience in your practice.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20" name="Google Shape;120;p22" title="Glo Brown (1).png"/>
          <p:cNvPicPr preferRelativeResize="0"/>
          <p:nvPr/>
        </p:nvPicPr>
        <p:blipFill rotWithShape="1">
          <a:blip r:embed="rId3">
            <a:alphaModFix/>
          </a:blip>
          <a:srcRect b="9502" l="7003" r="0" t="0"/>
          <a:stretch/>
        </p:blipFill>
        <p:spPr>
          <a:xfrm>
            <a:off x="0" y="3532800"/>
            <a:ext cx="1655173" cy="161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>
            <p:ph type="ctrTitle"/>
          </p:nvPr>
        </p:nvSpPr>
        <p:spPr>
          <a:xfrm>
            <a:off x="652450" y="1954450"/>
            <a:ext cx="35445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Figtree"/>
                <a:ea typeface="Figtree"/>
                <a:cs typeface="Figtree"/>
                <a:sym typeface="Figtree"/>
              </a:rPr>
              <a:t>No Production Team Needed:</a:t>
            </a:r>
            <a:endParaRPr b="1" sz="2500"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7F4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ctrTitle"/>
          </p:nvPr>
        </p:nvSpPr>
        <p:spPr>
          <a:xfrm>
            <a:off x="4572000" y="556650"/>
            <a:ext cx="3986700" cy="403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Got something you've filmed? Send it our way.</a:t>
            </a:r>
            <a:endParaRPr b="1"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We'd love to see: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Patient transformations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Glo fits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Provider talking-head videos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Educational content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Behind-the-scenes clips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Patient reactions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"/>
              <a:buChar char="●"/>
            </a:pP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Anything Glo-related happening in your practice</a:t>
            </a:r>
            <a:endParaRPr sz="1400"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400">
                <a:latin typeface="Figtree"/>
                <a:ea typeface="Figtree"/>
                <a:cs typeface="Figtree"/>
                <a:sym typeface="Figtree"/>
              </a:rPr>
              <a:t>Send your content to:</a:t>
            </a:r>
            <a:br>
              <a:rPr b="1"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marketing@gloaligners.co.uk</a:t>
            </a:r>
            <a:br>
              <a:rPr lang="en" sz="1400">
                <a:latin typeface="Figtree"/>
                <a:ea typeface="Figtree"/>
                <a:cs typeface="Figtree"/>
                <a:sym typeface="Figtree"/>
              </a:rPr>
            </a:br>
            <a:r>
              <a:rPr lang="en" sz="1400">
                <a:latin typeface="Figtree"/>
                <a:ea typeface="Figtree"/>
                <a:cs typeface="Figtree"/>
                <a:sym typeface="Figtree"/>
              </a:rPr>
              <a:t> WhatsApp: +44 7557 188175</a:t>
            </a:r>
            <a:endParaRPr sz="1600"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27" name="Google Shape;127;p23" title="Glo Brown (1).png"/>
          <p:cNvPicPr preferRelativeResize="0"/>
          <p:nvPr/>
        </p:nvPicPr>
        <p:blipFill rotWithShape="1">
          <a:blip r:embed="rId3">
            <a:alphaModFix/>
          </a:blip>
          <a:srcRect b="9502" l="7003" r="0" t="0"/>
          <a:stretch/>
        </p:blipFill>
        <p:spPr>
          <a:xfrm>
            <a:off x="0" y="3532800"/>
            <a:ext cx="1655173" cy="161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/>
          <p:nvPr>
            <p:ph type="ctrTitle"/>
          </p:nvPr>
        </p:nvSpPr>
        <p:spPr>
          <a:xfrm>
            <a:off x="468725" y="2295900"/>
            <a:ext cx="4541400" cy="55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500">
                <a:latin typeface="Figtree"/>
                <a:ea typeface="Figtree"/>
                <a:cs typeface="Figtree"/>
                <a:sym typeface="Figtree"/>
              </a:rPr>
              <a:t>Send Us Your Content:</a:t>
            </a:r>
            <a:endParaRPr b="1" sz="2500">
              <a:solidFill>
                <a:srgbClr val="514236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49FB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4" title="Glo Brown (1).png"/>
          <p:cNvPicPr preferRelativeResize="0"/>
          <p:nvPr/>
        </p:nvPicPr>
        <p:blipFill rotWithShape="1">
          <a:blip r:embed="rId3">
            <a:alphaModFix amt="20000"/>
          </a:blip>
          <a:srcRect b="39889" l="26142" r="53965" t="34185"/>
          <a:stretch/>
        </p:blipFill>
        <p:spPr>
          <a:xfrm>
            <a:off x="5323350" y="163900"/>
            <a:ext cx="3820652" cy="497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4"/>
          <p:cNvSpPr txBox="1"/>
          <p:nvPr>
            <p:ph type="ctrTitle"/>
          </p:nvPr>
        </p:nvSpPr>
        <p:spPr>
          <a:xfrm>
            <a:off x="743425" y="1965294"/>
            <a:ext cx="6834300" cy="121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9F7F4"/>
                </a:solidFill>
                <a:latin typeface="Figtree"/>
                <a:ea typeface="Figtree"/>
                <a:cs typeface="Figtree"/>
                <a:sym typeface="Figtree"/>
              </a:rPr>
              <a:t>Premium Clear Aligners,</a:t>
            </a:r>
            <a:endParaRPr b="1" sz="4000">
              <a:solidFill>
                <a:srgbClr val="F9F7F4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F9F7F4"/>
                </a:solidFill>
                <a:latin typeface="Figtree"/>
                <a:ea typeface="Figtree"/>
                <a:cs typeface="Figtree"/>
                <a:sym typeface="Figtree"/>
              </a:rPr>
              <a:t>Expert orthodontist-planned.</a:t>
            </a:r>
            <a:endParaRPr b="1" sz="4000">
              <a:solidFill>
                <a:srgbClr val="F9F7F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35" name="Google Shape;135;p24"/>
          <p:cNvSpPr txBox="1"/>
          <p:nvPr>
            <p:ph idx="1" type="subTitle"/>
          </p:nvPr>
        </p:nvSpPr>
        <p:spPr>
          <a:xfrm>
            <a:off x="743425" y="3381588"/>
            <a:ext cx="5632800" cy="5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600">
                <a:solidFill>
                  <a:srgbClr val="F9F7F4"/>
                </a:solidFill>
                <a:latin typeface="Figtree"/>
                <a:ea typeface="Figtree"/>
                <a:cs typeface="Figtree"/>
                <a:sym typeface="Figtree"/>
              </a:rPr>
              <a:t>Glo Aligners Marketing Strategy 2026/27</a:t>
            </a:r>
            <a:endParaRPr sz="1600">
              <a:solidFill>
                <a:srgbClr val="F9F7F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36" name="Google Shape;136;p24" title="Glow Nude (1).png"/>
          <p:cNvPicPr preferRelativeResize="0"/>
          <p:nvPr/>
        </p:nvPicPr>
        <p:blipFill rotWithShape="1">
          <a:blip r:embed="rId4">
            <a:alphaModFix/>
          </a:blip>
          <a:srcRect b="6751" l="25937" r="0" t="0"/>
          <a:stretch/>
        </p:blipFill>
        <p:spPr>
          <a:xfrm>
            <a:off x="830375" y="3545725"/>
            <a:ext cx="1269074" cy="15977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24"/>
          <p:cNvCxnSpPr/>
          <p:nvPr/>
        </p:nvCxnSpPr>
        <p:spPr>
          <a:xfrm>
            <a:off x="830363" y="3279450"/>
            <a:ext cx="3821100" cy="900"/>
          </a:xfrm>
          <a:prstGeom prst="straightConnector1">
            <a:avLst/>
          </a:prstGeom>
          <a:noFill/>
          <a:ln cap="flat" cmpd="sng" w="76200">
            <a:solidFill>
              <a:srgbClr val="878D9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